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 name="Shape 44"/>
          <p:cNvSpPr/>
          <p:nvPr>
            <p:ph type="sldImg"/>
          </p:nvPr>
        </p:nvSpPr>
        <p:spPr>
          <a:xfrm>
            <a:off x="1143000" y="685800"/>
            <a:ext cx="4572000" cy="3429000"/>
          </a:xfrm>
          <a:prstGeom prst="rect">
            <a:avLst/>
          </a:prstGeom>
        </p:spPr>
        <p:txBody>
          <a:bodyPr/>
          <a:lstStyle/>
          <a:p>
            <a:pPr/>
          </a:p>
        </p:txBody>
      </p:sp>
      <p:sp>
        <p:nvSpPr>
          <p:cNvPr id="45" name="Shape 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2000249" y="1410890"/>
            <a:ext cx="4436270" cy="365457"/>
          </a:xfrm>
          <a:prstGeom prst="rect">
            <a:avLst/>
          </a:prstGeom>
        </p:spPr>
        <p:txBody>
          <a:bodyPr lIns="19288" tIns="19288" rIns="19288" bIns="19288">
            <a:normAutofit fontScale="100000" lnSpcReduction="0"/>
          </a:bodyPr>
          <a:lstStyle>
            <a:lvl1pPr algn="l" defTabSz="762000">
              <a:lnSpc>
                <a:spcPct val="90000"/>
              </a:lnSpc>
              <a:defRPr sz="2800">
                <a:solidFill>
                  <a:srgbClr val="C00000"/>
                </a:solidFill>
                <a:latin typeface="Calibri Light"/>
                <a:ea typeface="Calibri Light"/>
                <a:cs typeface="Calibri Light"/>
                <a:sym typeface="Calibri Light"/>
              </a:defRPr>
            </a:lvl1pPr>
          </a:lstStyle>
          <a:p>
            <a:pPr/>
            <a:r>
              <a:t>Title Text</a:t>
            </a:r>
          </a:p>
        </p:txBody>
      </p:sp>
      <p:sp>
        <p:nvSpPr>
          <p:cNvPr id="19" name="Body Level One…"/>
          <p:cNvSpPr txBox="1"/>
          <p:nvPr>
            <p:ph type="body" sz="quarter" idx="1"/>
          </p:nvPr>
        </p:nvSpPr>
        <p:spPr>
          <a:xfrm>
            <a:off x="2353865" y="2181076"/>
            <a:ext cx="4436270" cy="1835722"/>
          </a:xfrm>
          <a:prstGeom prst="rect">
            <a:avLst/>
          </a:prstGeom>
        </p:spPr>
        <p:txBody>
          <a:bodyPr lIns="19288" tIns="19288" rIns="19288" bIns="19288">
            <a:normAutofit fontScale="100000" lnSpcReduction="0"/>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7" name="Title Text"/>
          <p:cNvSpPr txBox="1"/>
          <p:nvPr>
            <p:ph type="title"/>
          </p:nvPr>
        </p:nvSpPr>
        <p:spPr>
          <a:xfrm>
            <a:off x="1143000" y="1127521"/>
            <a:ext cx="6858000" cy="1790702"/>
          </a:xfrm>
          <a:prstGeom prst="rect">
            <a:avLst/>
          </a:prstGeom>
        </p:spPr>
        <p:txBody>
          <a:bodyPr lIns="34289" tIns="34289" rIns="34289" bIns="34289" anchor="b">
            <a:normAutofit fontScale="100000" lnSpcReduction="0"/>
          </a:bodyPr>
          <a:lstStyle>
            <a:lvl1pPr defTabSz="762000">
              <a:lnSpc>
                <a:spcPct val="90000"/>
              </a:lnSpc>
              <a:defRPr sz="5000">
                <a:latin typeface="Calibri Light"/>
                <a:ea typeface="Calibri Light"/>
                <a:cs typeface="Calibri Light"/>
                <a:sym typeface="Calibri Light"/>
              </a:defRPr>
            </a:lvl1pPr>
          </a:lstStyle>
          <a:p>
            <a:pPr/>
            <a:r>
              <a:t>Title Text</a:t>
            </a:r>
          </a:p>
        </p:txBody>
      </p:sp>
      <p:sp>
        <p:nvSpPr>
          <p:cNvPr id="28" name="Body Level One…"/>
          <p:cNvSpPr txBox="1"/>
          <p:nvPr>
            <p:ph type="body" sz="quarter" idx="1"/>
          </p:nvPr>
        </p:nvSpPr>
        <p:spPr>
          <a:xfrm>
            <a:off x="1143000" y="2987277"/>
            <a:ext cx="6858000" cy="1241823"/>
          </a:xfrm>
          <a:prstGeom prst="rect">
            <a:avLst/>
          </a:prstGeom>
        </p:spPr>
        <p:txBody>
          <a:bodyPr lIns="34289" tIns="34289" rIns="34289" bIns="34289">
            <a:normAutofit fontScale="100000" lnSpcReduction="0"/>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6" name="Title Text"/>
          <p:cNvSpPr txBox="1"/>
          <p:nvPr>
            <p:ph type="title"/>
          </p:nvPr>
        </p:nvSpPr>
        <p:spPr>
          <a:xfrm>
            <a:off x="0" y="285750"/>
            <a:ext cx="7886700" cy="649701"/>
          </a:xfrm>
          <a:prstGeom prst="rect">
            <a:avLst/>
          </a:prstGeom>
        </p:spPr>
        <p:txBody>
          <a:bodyPr lIns="34289" tIns="34289" rIns="34289" bIns="34289">
            <a:normAutofit fontScale="100000" lnSpcReduction="0"/>
          </a:bodyPr>
          <a:lstStyle>
            <a:lvl1pPr algn="l" defTabSz="762000">
              <a:lnSpc>
                <a:spcPct val="90000"/>
              </a:lnSpc>
              <a:defRPr sz="3000">
                <a:solidFill>
                  <a:srgbClr val="C00000"/>
                </a:solidFill>
                <a:latin typeface="Calibri Light"/>
                <a:ea typeface="Calibri Light"/>
                <a:cs typeface="Calibri Light"/>
                <a:sym typeface="Calibri Light"/>
              </a:defRPr>
            </a:lvl1pPr>
          </a:lstStyle>
          <a:p>
            <a:pPr/>
            <a:r>
              <a:t>Title Text</a:t>
            </a:r>
          </a:p>
        </p:txBody>
      </p:sp>
      <p:sp>
        <p:nvSpPr>
          <p:cNvPr id="37" name="Body Level One…"/>
          <p:cNvSpPr txBox="1"/>
          <p:nvPr>
            <p:ph type="body" idx="1"/>
          </p:nvPr>
        </p:nvSpPr>
        <p:spPr>
          <a:xfrm>
            <a:off x="628650" y="1654968"/>
            <a:ext cx="7886700" cy="3263505"/>
          </a:xfrm>
          <a:prstGeom prst="rect">
            <a:avLst/>
          </a:prstGeom>
        </p:spPr>
        <p:txBody>
          <a:bodyPr lIns="34289" tIns="34289" rIns="34289" bIns="34289">
            <a:normAutofit fontScale="100000" lnSpcReduction="0"/>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www.theregister.co.uk/2020/02/13/iana_dnssec_ksk_delay/"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hyperlink" Target="https://asecuritysite.com/encryption/diffie"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hyperlink" Target="https://asecuritysite.com/encryption/pickg"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2.jpe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3.jpeg"/><Relationship Id="rId20" Type="http://schemas.openxmlformats.org/officeDocument/2006/relationships/image" Target="../media/image2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securitysite.com/encryption/kdc01" TargetMode="External"/><Relationship Id="rId3" Type="http://schemas.openxmlformats.org/officeDocument/2006/relationships/image" Target="../media/image4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securitysite.com/encryption/kdc01" TargetMode="External"/><Relationship Id="rId3" Type="http://schemas.openxmlformats.org/officeDocument/2006/relationships/image" Target="../media/image4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s://medium.com/asecuritysite-when-bob-met-alice/the-snowden-phone-1b9f980019a" TargetMode="External"/><Relationship Id="rId6"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48"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grpSp>
        <p:nvGrpSpPr>
          <p:cNvPr id="51" name="Screenshot 2020-02-14 at 07.39.01.png"/>
          <p:cNvGrpSpPr/>
          <p:nvPr/>
        </p:nvGrpSpPr>
        <p:grpSpPr>
          <a:xfrm>
            <a:off x="3310073" y="38586"/>
            <a:ext cx="5327651" cy="5816114"/>
            <a:chOff x="0" y="0"/>
            <a:chExt cx="5327650" cy="5816113"/>
          </a:xfrm>
        </p:grpSpPr>
        <p:pic>
          <p:nvPicPr>
            <p:cNvPr id="50" name="Screenshot 2020-02-14 at 07.39.01.png" descr="Screenshot 2020-02-14 at 07.39.01.png">
              <a:hlinkClick r:id="rId3" invalidUrl="" action="" tgtFrame="" tooltip="" history="1" highlightClick="0" endSnd="0"/>
            </p:cNvPr>
            <p:cNvPicPr>
              <a:picLocks noChangeAspect="1"/>
            </p:cNvPicPr>
            <p:nvPr/>
          </p:nvPicPr>
          <p:blipFill>
            <a:blip r:embed="rId4">
              <a:extLst/>
            </a:blip>
            <a:stretch>
              <a:fillRect/>
            </a:stretch>
          </p:blipFill>
          <p:spPr>
            <a:xfrm>
              <a:off x="203200" y="203200"/>
              <a:ext cx="4921250" cy="5371614"/>
            </a:xfrm>
            <a:prstGeom prst="rect">
              <a:avLst/>
            </a:prstGeom>
            <a:ln>
              <a:noFill/>
            </a:ln>
            <a:effectLst/>
          </p:spPr>
        </p:pic>
        <p:pic>
          <p:nvPicPr>
            <p:cNvPr id="49" name="Screenshot 2020-02-14 at 07.39.01.png" descr="Screenshot 2020-02-14 at 07.39.01.png"/>
            <p:cNvPicPr>
              <a:picLocks noChangeAspect="0"/>
            </p:cNvPicPr>
            <p:nvPr/>
          </p:nvPicPr>
          <p:blipFill>
            <a:blip r:embed="rId5">
              <a:extLst/>
            </a:blip>
            <a:stretch>
              <a:fillRect/>
            </a:stretch>
          </p:blipFill>
          <p:spPr>
            <a:xfrm>
              <a:off x="0" y="0"/>
              <a:ext cx="5327650" cy="5816114"/>
            </a:xfrm>
            <a:prstGeom prst="rect">
              <a:avLst/>
            </a:prstGeom>
            <a:effectLst/>
          </p:spPr>
        </p:pic>
      </p:grpSp>
      <p:grpSp>
        <p:nvGrpSpPr>
          <p:cNvPr id="54" name="Screenshot 2020-02-14 at 07.43.44.png"/>
          <p:cNvGrpSpPr/>
          <p:nvPr/>
        </p:nvGrpSpPr>
        <p:grpSpPr>
          <a:xfrm>
            <a:off x="987176" y="-298450"/>
            <a:ext cx="6915648" cy="6159500"/>
            <a:chOff x="0" y="0"/>
            <a:chExt cx="6915647" cy="6159500"/>
          </a:xfrm>
        </p:grpSpPr>
        <p:pic>
          <p:nvPicPr>
            <p:cNvPr id="53" name="Screenshot 2020-02-14 at 07.43.44.png" descr="Screenshot 2020-02-14 at 07.43.44.png"/>
            <p:cNvPicPr>
              <a:picLocks noChangeAspect="1"/>
            </p:cNvPicPr>
            <p:nvPr/>
          </p:nvPicPr>
          <p:blipFill>
            <a:blip r:embed="rId6">
              <a:extLst/>
            </a:blip>
            <a:stretch>
              <a:fillRect/>
            </a:stretch>
          </p:blipFill>
          <p:spPr>
            <a:xfrm>
              <a:off x="203200" y="203200"/>
              <a:ext cx="6509248" cy="5715000"/>
            </a:xfrm>
            <a:prstGeom prst="rect">
              <a:avLst/>
            </a:prstGeom>
            <a:ln>
              <a:noFill/>
            </a:ln>
            <a:effectLst/>
          </p:spPr>
        </p:pic>
        <p:pic>
          <p:nvPicPr>
            <p:cNvPr id="52" name="Screenshot 2020-02-14 at 07.43.44.png" descr="Screenshot 2020-02-14 at 07.43.44.png"/>
            <p:cNvPicPr>
              <a:picLocks noChangeAspect="0"/>
            </p:cNvPicPr>
            <p:nvPr/>
          </p:nvPicPr>
          <p:blipFill>
            <a:blip r:embed="rId7">
              <a:extLst/>
            </a:blip>
            <a:stretch>
              <a:fillRect/>
            </a:stretch>
          </p:blipFill>
          <p:spPr>
            <a:xfrm>
              <a:off x="0" y="0"/>
              <a:ext cx="6915648" cy="615950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1"/>
                                        </p:tgtEl>
                                        <p:attrNameLst>
                                          <p:attrName>style.visibility</p:attrName>
                                        </p:attrNameLst>
                                      </p:cBhvr>
                                      <p:to>
                                        <p:strVal val="visible"/>
                                      </p:to>
                                    </p:set>
                                    <p:anim calcmode="lin" valueType="num">
                                      <p:cBhvr>
                                        <p:cTn id="7" dur="1000" fill="hold"/>
                                        <p:tgtEl>
                                          <p:spTgt spid="51"/>
                                        </p:tgtEl>
                                        <p:attrNameLst>
                                          <p:attrName>ppt_x</p:attrName>
                                        </p:attrNameLst>
                                      </p:cBhvr>
                                      <p:tavLst>
                                        <p:tav tm="0">
                                          <p:val>
                                            <p:strVal val="0-#ppt_w/2"/>
                                          </p:val>
                                        </p:tav>
                                        <p:tav tm="100000">
                                          <p:val>
                                            <p:strVal val="#ppt_x"/>
                                          </p:val>
                                        </p:tav>
                                      </p:tavLst>
                                    </p:anim>
                                    <p:anim calcmode="lin" valueType="num">
                                      <p:cBhvr>
                                        <p:cTn id="8"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54"/>
                                        </p:tgtEl>
                                        <p:attrNameLst>
                                          <p:attrName>style.visibility</p:attrName>
                                        </p:attrNameLst>
                                      </p:cBhvr>
                                      <p:to>
                                        <p:strVal val="visible"/>
                                      </p:to>
                                    </p:set>
                                    <p:anim calcmode="lin" valueType="num">
                                      <p:cBhvr>
                                        <p:cTn id="13" dur="1000" fill="hold"/>
                                        <p:tgtEl>
                                          <p:spTgt spid="54"/>
                                        </p:tgtEl>
                                        <p:attrNameLst>
                                          <p:attrName>ppt_x</p:attrName>
                                        </p:attrNameLst>
                                      </p:cBhvr>
                                      <p:tavLst>
                                        <p:tav tm="0">
                                          <p:val>
                                            <p:strVal val="0-#ppt_w/2"/>
                                          </p:val>
                                        </p:tav>
                                        <p:tav tm="100000">
                                          <p:val>
                                            <p:strVal val="#ppt_x"/>
                                          </p:val>
                                        </p:tav>
                                      </p:tavLst>
                                    </p:anim>
                                    <p:anim calcmode="lin" valueType="num">
                                      <p:cBhvr>
                                        <p:cTn id="14"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 grpId="1"/>
      <p:bldP build="whole" bldLvl="1" animBg="1" rev="0" advAuto="0" spid="54"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18"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9" name="image.tif" descr="image.tif"/>
          <p:cNvPicPr>
            <a:picLocks noChangeAspect="1"/>
          </p:cNvPicPr>
          <p:nvPr/>
        </p:nvPicPr>
        <p:blipFill>
          <a:blip r:embed="rId2">
            <a:extLst/>
          </a:blip>
          <a:stretch>
            <a:fillRect/>
          </a:stretch>
        </p:blipFill>
        <p:spPr>
          <a:xfrm>
            <a:off x="0" y="0"/>
            <a:ext cx="9109075" cy="5715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22"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3" name="image.tif" descr="image.tif"/>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26"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7"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30"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31"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grpSp>
        <p:nvGrpSpPr>
          <p:cNvPr id="134" name="Group">
            <a:hlinkClick r:id="rId3" invalidUrl="" action="" tgtFrame="" tooltip="" history="1" highlightClick="0" endSnd="0"/>
          </p:cNvPr>
          <p:cNvGrpSpPr/>
          <p:nvPr/>
        </p:nvGrpSpPr>
        <p:grpSpPr>
          <a:xfrm>
            <a:off x="7391400" y="46561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Example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Diffie-Hellman Generator"/>
          <p:cNvSpPr txBox="1"/>
          <p:nvPr>
            <p:ph type="title" idx="4294967295"/>
          </p:nvPr>
        </p:nvSpPr>
        <p:spPr>
          <a:xfrm>
            <a:off x="-2557463" y="-228600"/>
            <a:ext cx="8229601" cy="952500"/>
          </a:xfrm>
          <a:prstGeom prst="rect">
            <a:avLst/>
          </a:prstGeom>
        </p:spPr>
        <p:txBody>
          <a:bodyPr>
            <a:normAutofit fontScale="100000" lnSpcReduction="0"/>
          </a:bodyPr>
          <a:lstStyle>
            <a:lvl1pPr>
              <a:defRPr b="1" sz="2000">
                <a:solidFill>
                  <a:srgbClr val="C00000"/>
                </a:solidFill>
              </a:defRPr>
            </a:lvl1pPr>
          </a:lstStyle>
          <a:p>
            <a:pPr/>
            <a:r>
              <a:t>Diffie-Hellman Generator</a:t>
            </a:r>
          </a:p>
        </p:txBody>
      </p:sp>
      <p:sp>
        <p:nvSpPr>
          <p:cNvPr id="137" name="Y = Gx mod p"/>
          <p:cNvSpPr txBox="1"/>
          <p:nvPr>
            <p:ph type="body" sz="half" idx="4294967295"/>
          </p:nvPr>
        </p:nvSpPr>
        <p:spPr>
          <a:xfrm>
            <a:off x="271462" y="741362"/>
            <a:ext cx="5400676" cy="2233613"/>
          </a:xfrm>
          <a:prstGeom prst="rect">
            <a:avLst/>
          </a:prstGeom>
        </p:spPr>
        <p:txBody>
          <a:bodyPr>
            <a:normAutofit fontScale="100000" lnSpcReduction="0"/>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extLst/>
          </a:blip>
          <a:stretch>
            <a:fillRect/>
          </a:stretch>
        </p:blipFill>
        <p:spPr>
          <a:xfrm>
            <a:off x="317500" y="1538287"/>
            <a:ext cx="8826500" cy="2935288"/>
          </a:xfrm>
          <a:prstGeom prst="rect">
            <a:avLst/>
          </a:prstGeom>
          <a:ln w="12700">
            <a:miter lim="400000"/>
          </a:ln>
        </p:spPr>
      </p:pic>
      <p:grpSp>
        <p:nvGrpSpPr>
          <p:cNvPr id="141" name="Group">
            <a:hlinkClick r:id="rId3" invalidUrl="" action="" tgtFrame="" tooltip="" history="1" highlightClick="0" endSnd="0"/>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Picking G</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Diffie-Hellman Generation"/>
          <p:cNvSpPr txBox="1"/>
          <p:nvPr>
            <p:ph type="title" idx="4294967295"/>
          </p:nvPr>
        </p:nvSpPr>
        <p:spPr>
          <a:xfrm>
            <a:off x="-2557463" y="-228600"/>
            <a:ext cx="8229601" cy="952500"/>
          </a:xfrm>
          <a:prstGeom prst="rect">
            <a:avLst/>
          </a:prstGeom>
        </p:spPr>
        <p:txBody>
          <a:bodyPr>
            <a:normAutofit fontScale="100000" lnSpcReduction="0"/>
          </a:bodyPr>
          <a:lstStyle>
            <a:lvl1pPr>
              <a:defRPr b="1" sz="2000">
                <a:solidFill>
                  <a:srgbClr val="C00000"/>
                </a:solidFill>
              </a:defRPr>
            </a:lvl1pPr>
          </a:lstStyle>
          <a:p>
            <a:pPr/>
            <a:r>
              <a:t>Diffie-Hellman Generation</a:t>
            </a:r>
          </a:p>
        </p:txBody>
      </p:sp>
      <p:sp>
        <p:nvSpPr>
          <p:cNvPr id="144" name="DH Group 5: 1,536 bit prime.…"/>
          <p:cNvSpPr txBox="1"/>
          <p:nvPr>
            <p:ph type="body" sz="quarter" idx="4294967295"/>
          </p:nvPr>
        </p:nvSpPr>
        <p:spPr>
          <a:xfrm>
            <a:off x="6958012" y="696912"/>
            <a:ext cx="2160588" cy="3771901"/>
          </a:xfrm>
          <a:prstGeom prst="rect">
            <a:avLst/>
          </a:prstGeom>
        </p:spPr>
        <p:txBody>
          <a:bodyPr>
            <a:normAutofit fontScale="100000" lnSpcReduction="0"/>
          </a:bodyPr>
          <a:lstStyle/>
          <a:p>
            <a:pPr>
              <a:spcBef>
                <a:spcPts val="0"/>
              </a:spcBef>
              <a:buChar char="•"/>
              <a:defRPr b="1" sz="2600"/>
            </a:pPr>
            <a:r>
              <a:t>DH Group 5</a:t>
            </a:r>
            <a:r>
              <a:rPr b="0"/>
              <a:t>: 1,536 bit prime.</a:t>
            </a:r>
          </a:p>
          <a:p>
            <a:pPr>
              <a:spcBef>
                <a:spcPts val="0"/>
              </a:spcBef>
              <a:buChar char="•"/>
              <a:defRPr b="1" sz="2600"/>
            </a:pPr>
            <a:r>
              <a:t>DH Group 2</a:t>
            </a:r>
            <a:r>
              <a:rPr b="0"/>
              <a:t>: 1,024 bit prime.</a:t>
            </a:r>
          </a:p>
          <a:p>
            <a:pPr>
              <a:spcBef>
                <a:spcPts val="0"/>
              </a:spcBef>
              <a:buChar char="•"/>
              <a:defRPr b="1" sz="2600"/>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50"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iffie-Hellman Weaknesses"/>
          <p:cNvSpPr txBox="1"/>
          <p:nvPr>
            <p:ph type="title" idx="4294967295"/>
          </p:nvPr>
        </p:nvSpPr>
        <p:spPr>
          <a:xfrm>
            <a:off x="0" y="-225425"/>
            <a:ext cx="8229600" cy="952500"/>
          </a:xfrm>
          <a:prstGeom prst="rect">
            <a:avLst/>
          </a:prstGeom>
        </p:spPr>
        <p:txBody>
          <a:bodyPr>
            <a:normAutofit fontScale="100000" lnSpcReduction="0"/>
          </a:bodyPr>
          <a:lstStyle>
            <a:lvl1pPr algn="l">
              <a:defRPr b="1" sz="2000">
                <a:solidFill>
                  <a:srgbClr val="C00000"/>
                </a:solidFill>
              </a:defRPr>
            </a:lvl1pPr>
          </a:lstStyle>
          <a:p>
            <a:pPr/>
            <a:r>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p:nvPr>
            <p:ph type="body" idx="4294967295"/>
          </p:nvPr>
        </p:nvSpPr>
        <p:spPr>
          <a:xfrm>
            <a:off x="0" y="481012"/>
            <a:ext cx="9118600" cy="4752976"/>
          </a:xfrm>
          <a:prstGeom prst="rect">
            <a:avLst/>
          </a:prstGeom>
        </p:spPr>
        <p:txBody>
          <a:bodyPr>
            <a:normAutofit fontScale="100000" lnSpcReduction="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56"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57" name="image.png" descr="image.png"/>
          <p:cNvPicPr>
            <a:picLocks noChangeAspect="1"/>
          </p:cNvPicPr>
          <p:nvPr/>
        </p:nvPicPr>
        <p:blipFill>
          <a:blip r:embed="rId2">
            <a:extLst/>
          </a:blip>
          <a:stretch>
            <a:fillRect/>
          </a:stretch>
        </p:blipFill>
        <p:spPr>
          <a:xfrm>
            <a:off x="-34925" y="0"/>
            <a:ext cx="9178925"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60"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Title"/>
          <p:cNvSpPr txBox="1"/>
          <p:nvPr>
            <p:ph type="title" idx="4294967295"/>
          </p:nvPr>
        </p:nvSpPr>
        <p:spPr>
          <a:xfrm>
            <a:off x="868679" y="491489"/>
            <a:ext cx="7406641" cy="857251"/>
          </a:xfrm>
          <a:prstGeom prst="rect">
            <a:avLst/>
          </a:prstGeom>
        </p:spPr>
        <p:txBody>
          <a:bodyPr lIns="41147" tIns="41147" rIns="41147" bIns="41147">
            <a:normAutofit fontScale="100000" lnSpcReduction="0"/>
          </a:bodyPr>
          <a:lstStyle/>
          <a:p>
            <a:pPr>
              <a:defRPr sz="4200"/>
            </a:pPr>
          </a:p>
        </p:txBody>
      </p:sp>
      <p:sp>
        <p:nvSpPr>
          <p:cNvPr id="57" name="Body"/>
          <p:cNvSpPr txBox="1"/>
          <p:nvPr>
            <p:ph type="body" idx="4294967295"/>
          </p:nvPr>
        </p:nvSpPr>
        <p:spPr>
          <a:xfrm>
            <a:off x="868679" y="1485899"/>
            <a:ext cx="7406641" cy="3394712"/>
          </a:xfrm>
          <a:prstGeom prst="rect">
            <a:avLst/>
          </a:prstGeom>
        </p:spPr>
        <p:txBody>
          <a:bodyPr lIns="41147" tIns="41147" rIns="41147" bIns="41147">
            <a:normAutofit fontScale="100000" lnSpcReduction="0"/>
          </a:bodyPr>
          <a:lstStyle/>
          <a:p>
            <a:pPr marL="321468" indent="-321468">
              <a:buChar char="•"/>
              <a:defRPr sz="3000"/>
            </a:pPr>
          </a:p>
        </p:txBody>
      </p:sp>
      <p:pic>
        <p:nvPicPr>
          <p:cNvPr id="58" name="Image" descr="Image"/>
          <p:cNvPicPr>
            <a:picLocks noChangeAspect="1"/>
          </p:cNvPicPr>
          <p:nvPr/>
        </p:nvPicPr>
        <p:blipFill>
          <a:blip r:embed="rId2">
            <a:extLst/>
          </a:blip>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val="1"/>
            </a:ext>
          </a:extLst>
        </p:spPr>
        <p:txBody>
          <a:bodyPr lIns="30860" tIns="30860" rIns="30860" bIns="30860"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Overview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345"/>
          <p:cNvSpPr txBox="1"/>
          <p:nvPr>
            <p:ph type="title"/>
          </p:nvPr>
        </p:nvSpPr>
        <p:spPr>
          <a:prstGeom prst="rect">
            <a:avLst/>
          </a:prstGeom>
        </p:spPr>
        <p:txBody>
          <a:bodyPr/>
          <a:lstStyle/>
          <a:p>
            <a:pPr/>
            <a:r>
              <a:t>Public and private keys with ECC</a:t>
            </a:r>
          </a:p>
        </p:txBody>
      </p:sp>
      <p:sp>
        <p:nvSpPr>
          <p:cNvPr id="163" name="Text Placeholder 1"/>
          <p:cNvSpPr txBox="1"/>
          <p:nvPr>
            <p:ph type="body" idx="1"/>
          </p:nvPr>
        </p:nvSpPr>
        <p:spPr>
          <a:prstGeom prst="rect">
            <a:avLst/>
          </a:prstGeom>
        </p:spPr>
        <p:txBody>
          <a:bodyPr/>
          <a:lstStyle/>
          <a:p>
            <a:pPr/>
          </a:p>
        </p:txBody>
      </p:sp>
      <p:pic>
        <p:nvPicPr>
          <p:cNvPr id="164" name="Picture 4" descr="Picture 4"/>
          <p:cNvPicPr>
            <a:picLocks noChangeAspect="1"/>
          </p:cNvPicPr>
          <p:nvPr/>
        </p:nvPicPr>
        <p:blipFill>
          <a:blip r:embed="rId2">
            <a:extLst/>
          </a:blip>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r>
              <a:t>Private key:</a:t>
            </a:r>
            <a:r>
              <a:rPr b="0"/>
              <a:t> 0xc9f4f55bdeb5ba0bd337f2dbc952a5439e20ef9af6203d25d014e7102d86aaeeL</a:t>
            </a:r>
            <a:endParaRPr b="0"/>
          </a:p>
          <a:p>
            <a:pPr defTabSz="762000">
              <a:defRPr b="1" sz="1400"/>
            </a:pPr>
            <a:r>
              <a:t>Public key:</a:t>
            </a:r>
            <a:r>
              <a:rPr b="0"/>
              <a:t> 0xc44370819cb3b7b57b2aa7edf550a9a5410c234d27aff497458bbbfec8b6a327, 0x52a1a3e222cd89cbd2764b69bd9b0ea5c4fd6ca28861e1f2140eeff9c2e76487</a:t>
            </a:r>
            <a:endParaRPr b="0"/>
          </a:p>
          <a:p>
            <a:pPr defTabSz="762000">
              <a:defRPr sz="1400"/>
            </a:pPr>
          </a:p>
          <a:p>
            <a:pPr defTabSz="762000">
              <a:defRPr b="1" sz="1400"/>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345"/>
          <p:cNvSpPr txBox="1"/>
          <p:nvPr>
            <p:ph type="title"/>
          </p:nvPr>
        </p:nvSpPr>
        <p:spPr>
          <a:xfrm>
            <a:off x="4469522" y="285750"/>
            <a:ext cx="7886701" cy="649701"/>
          </a:xfrm>
          <a:prstGeom prst="rect">
            <a:avLst/>
          </a:prstGeom>
        </p:spPr>
        <p:txBody>
          <a:bodyPr/>
          <a:lstStyle/>
          <a:p>
            <a:pPr/>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r>
              <a:t>-----BEGIN EC PARAMETERS-----</a:t>
            </a:r>
          </a:p>
          <a:p>
            <a:pPr defTabSz="762000">
              <a:defRPr b="1" sz="1400"/>
            </a:pPr>
            <a:r>
              <a:t>BgUrgQQACg==</a:t>
            </a:r>
          </a:p>
          <a:p>
            <a:pPr defTabSz="762000">
              <a:defRPr b="1" sz="1400"/>
            </a:pPr>
            <a:r>
              <a:t>-----END EC PARAMETERS-----</a:t>
            </a:r>
          </a:p>
          <a:p>
            <a:pPr defTabSz="762000">
              <a:defRPr b="1" sz="1400"/>
            </a:pPr>
            <a:r>
              <a:t>-----BEGIN EC PRIVATE KEY-----</a:t>
            </a:r>
          </a:p>
          <a:p>
            <a:pPr defTabSz="762000">
              <a:defRPr b="1" sz="1400"/>
            </a:pPr>
            <a:r>
              <a:t>MHQCAQEEIEa56GG2PTUJyIt4FydaMNItYsjNj6ZIbd7jXvDY4ElfoAcGBSuBBAAK</a:t>
            </a:r>
          </a:p>
          <a:p>
            <a:pPr defTabSz="762000">
              <a:defRPr b="1" sz="1400"/>
            </a:pPr>
            <a:r>
              <a:t>oUQDQgAEJQDn8/vd8oQpA/VE3ch0lM6VAprOTiV9VLp38rwfOog3qUYcTxxX/sxJ</a:t>
            </a:r>
          </a:p>
          <a:p>
            <a:pPr defTabSz="762000">
              <a:defRPr b="1" sz="1400"/>
            </a:pPr>
            <a:r>
              <a:t>l1M4HncqEopYIKkkovoFFi62Yph6nw==</a:t>
            </a:r>
          </a:p>
          <a:p>
            <a:pPr defTabSz="762000">
              <a:defRPr b="1" sz="1400"/>
            </a:pPr>
            <a:r>
              <a:t>-----END EC PRIVATE KEY-----</a:t>
            </a:r>
          </a:p>
          <a:p>
            <a:pPr defTabSz="762000">
              <a:defRPr b="1" sz="1400"/>
            </a:pPr>
            <a:r>
              <a:t>Private-Key: (256 bit)</a:t>
            </a:r>
          </a:p>
          <a:p>
            <a:pPr defTabSz="762000">
              <a:defRPr b="1" sz="1400"/>
            </a:pPr>
            <a:r>
              <a:t>priv:</a:t>
            </a:r>
          </a:p>
          <a:p>
            <a:pPr defTabSz="762000">
              <a:defRPr b="1" sz="1400"/>
            </a:pPr>
            <a:r>
              <a:t>    34:7c:b7:89:8c:d9:5f:eb:00:73:94:3e:bc:b9:97:</a:t>
            </a:r>
          </a:p>
          <a:p>
            <a:pPr defTabSz="762000">
              <a:defRPr b="1" sz="1400"/>
            </a:pPr>
            <a:r>
              <a:t>    89:67:ef:e7:f5:04:ba:04:a3:1b:4f:ec:b0:63:1c:</a:t>
            </a:r>
          </a:p>
          <a:p>
            <a:pPr defTabSz="762000">
              <a:defRPr b="1" sz="1400"/>
            </a:pPr>
            <a:r>
              <a:t>    66:10</a:t>
            </a:r>
          </a:p>
          <a:p>
            <a:pPr defTabSz="762000">
              <a:defRPr b="1" sz="1400"/>
            </a:pPr>
            <a:r>
              <a:t>pub: </a:t>
            </a:r>
          </a:p>
          <a:p>
            <a:pPr defTabSz="762000">
              <a:defRPr b="1" sz="1400"/>
            </a:pPr>
            <a:r>
              <a:t>    04:29:b0:50:38:a6:32:fc:89:a1:2b:65:80:7b:14:</a:t>
            </a:r>
          </a:p>
          <a:p>
            <a:pPr defTabSz="762000">
              <a:defRPr b="1" sz="1400"/>
            </a:pPr>
            <a:r>
              <a:t>    8e:20:f3:03:2a:34:85:1f:3a:63:1a:fc:30:96:83:</a:t>
            </a:r>
          </a:p>
          <a:p>
            <a:pPr defTabSz="762000">
              <a:defRPr b="1" sz="1400"/>
            </a:pPr>
            <a:r>
              <a:t>    c0:e0:b7:72:77:17:cf:0c:53:2f:b9:e9:48:de:c2:</a:t>
            </a:r>
          </a:p>
          <a:p>
            <a:pPr defTabSz="762000">
              <a:defRPr b="1" sz="1400"/>
            </a:pPr>
            <a:r>
              <a:t>    70:1c:74:12:8d:04:8d:18:55:af:34:ff:9b:0b:a4:</a:t>
            </a:r>
          </a:p>
          <a:p>
            <a:pPr defTabSz="762000">
              <a:defRPr b="1" sz="1400"/>
            </a:pPr>
            <a:r>
              <a:t>    8a:bb:1d:3b:b9</a:t>
            </a:r>
          </a:p>
          <a:p>
            <a:pPr defTabSz="762000">
              <a:defRPr b="1" sz="1400"/>
            </a:pPr>
            <a:r>
              <a:t>ASN1 OID: secp256k1</a:t>
            </a:r>
          </a:p>
          <a:p>
            <a:pPr defTabSz="762000">
              <a:defRPr b="1" sz="1400"/>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p>
          <a:p>
            <a:pPr defTabSz="762000">
              <a:defRPr b="1" sz="1400"/>
            </a:pPr>
            <a:r>
              <a:t>Prime:</a:t>
            </a:r>
          </a:p>
          <a:p>
            <a:pPr defTabSz="762000">
              <a:defRPr b="1" sz="1400"/>
            </a:pPr>
            <a:r>
              <a:t>    00:ff:ff:ff:ff:ff:ff:ff:ff:ff:ff:ff:ff:ff:ff:</a:t>
            </a:r>
          </a:p>
          <a:p>
            <a:pPr defTabSz="762000">
              <a:defRPr b="1" sz="1400"/>
            </a:pPr>
            <a:r>
              <a:t>    ff:ff:ff:ff:ff:ff:ff:ff:ff:ff:ff:ff:ff:fe:ff:</a:t>
            </a:r>
          </a:p>
          <a:p>
            <a:pPr defTabSz="762000">
              <a:defRPr b="1" sz="1400"/>
            </a:pPr>
            <a:r>
              <a:t>    ff:fc:2f</a:t>
            </a:r>
          </a:p>
          <a:p>
            <a:pPr defTabSz="762000">
              <a:defRPr b="1" sz="1400"/>
            </a:pPr>
            <a:r>
              <a:t>A:    0</a:t>
            </a:r>
          </a:p>
          <a:p>
            <a:pPr defTabSz="762000">
              <a:defRPr b="1" sz="1400"/>
            </a:pPr>
            <a:r>
              <a:t>B:    7 (0x7)</a:t>
            </a:r>
          </a:p>
          <a:p>
            <a:pPr defTabSz="762000">
              <a:defRPr b="1" sz="1400"/>
            </a:pPr>
            <a:r>
              <a:t>Generator (uncompressed):</a:t>
            </a:r>
          </a:p>
          <a:p>
            <a:pPr defTabSz="762000">
              <a:defRPr b="1" sz="1400"/>
            </a:pPr>
            <a:r>
              <a:t>    04:79:be:66:7e:f9:dc:bb:ac:55:a0:62:95:ce:87:</a:t>
            </a:r>
          </a:p>
          <a:p>
            <a:pPr defTabSz="762000">
              <a:defRPr b="1" sz="1400"/>
            </a:pPr>
            <a:r>
              <a:t>    0b:07:02:9b:fc:db:2d:ce:28:d9:59:f2:81:5b:16:</a:t>
            </a:r>
          </a:p>
          <a:p>
            <a:pPr defTabSz="762000">
              <a:defRPr b="1" sz="1400"/>
            </a:pPr>
            <a:r>
              <a:t>    f8:17:98:48:3a:da:77:26:a3:c4:65:5d:a4:fb:fc:</a:t>
            </a:r>
          </a:p>
          <a:p>
            <a:pPr defTabSz="762000">
              <a:defRPr b="1" sz="1400"/>
            </a:pPr>
            <a:r>
              <a:t>    0e:11:08:a8:fd:17:b4:48:a6:85:54:19:9c:47:d0:</a:t>
            </a:r>
          </a:p>
          <a:p>
            <a:pPr defTabSz="762000">
              <a:defRPr b="1" sz="1400"/>
            </a:pPr>
            <a:r>
              <a:t>    8f:fb:10:d4:b8</a:t>
            </a:r>
          </a:p>
          <a:p>
            <a:pPr defTabSz="762000">
              <a:defRPr b="1" sz="1400"/>
            </a:pPr>
            <a:r>
              <a:t>Order: </a:t>
            </a:r>
          </a:p>
          <a:p>
            <a:pPr defTabSz="762000">
              <a:defRPr b="1" sz="1400"/>
            </a:pPr>
            <a:r>
              <a:t>    00:ff:ff:ff:ff:ff:ff:ff:ff:ff:ff:ff:ff:ff:ff:</a:t>
            </a:r>
          </a:p>
          <a:p>
            <a:pPr defTabSz="762000">
              <a:defRPr b="1" sz="1400"/>
            </a:pPr>
            <a:r>
              <a:t>    ff:fe:ba:ae:dc:e6:af:48:a0:3b:bf:d2:5e:8c:d0:</a:t>
            </a:r>
          </a:p>
          <a:p>
            <a:pPr defTabSz="762000">
              <a:defRPr b="1" sz="1400"/>
            </a:pPr>
            <a:r>
              <a:t>    36:41:41</a:t>
            </a:r>
          </a:p>
          <a:p>
            <a:pPr defTabSz="762000">
              <a:defRPr b="1" sz="1400"/>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345"/>
          <p:cNvSpPr txBox="1"/>
          <p:nvPr>
            <p:ph type="title"/>
          </p:nvPr>
        </p:nvSpPr>
        <p:spPr>
          <a:prstGeom prst="rect">
            <a:avLst/>
          </a:prstGeom>
        </p:spPr>
        <p:txBody>
          <a:bodyPr/>
          <a:lstStyle/>
          <a:p>
            <a:pPr/>
            <a:r>
              <a:t>ECDH</a:t>
            </a:r>
          </a:p>
        </p:txBody>
      </p:sp>
      <p:sp>
        <p:nvSpPr>
          <p:cNvPr id="173" name="Text Placeholder 1"/>
          <p:cNvSpPr txBox="1"/>
          <p:nvPr>
            <p:ph type="body" idx="1"/>
          </p:nvPr>
        </p:nvSpPr>
        <p:spPr>
          <a:prstGeom prst="rect">
            <a:avLst/>
          </a:prstGeom>
        </p:spPr>
        <p:txBody>
          <a:bodyPr/>
          <a:lstStyle/>
          <a:p>
            <a:pPr/>
          </a:p>
        </p:txBody>
      </p:sp>
      <p:pic>
        <p:nvPicPr>
          <p:cNvPr id="174" name="Picture 3" descr="Picture 3"/>
          <p:cNvPicPr>
            <a:picLocks noChangeAspect="1"/>
          </p:cNvPicPr>
          <p:nvPr/>
        </p:nvPicPr>
        <p:blipFill>
          <a:blip r:embed="rId2">
            <a:extLst/>
          </a:blip>
          <a:stretch>
            <a:fillRect/>
          </a:stretch>
        </p:blipFill>
        <p:spPr>
          <a:xfrm>
            <a:off x="971550" y="457200"/>
            <a:ext cx="7458075" cy="497205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Elliptic Curve Diffie Hellman (ECDH)"/>
          <p:cNvSpPr txBox="1"/>
          <p:nvPr>
            <p:ph type="title" idx="4294967295"/>
          </p:nvPr>
        </p:nvSpPr>
        <p:spPr>
          <a:xfrm>
            <a:off x="-34926" y="19049"/>
            <a:ext cx="8710615" cy="649290"/>
          </a:xfrm>
          <a:prstGeom prst="rect">
            <a:avLst/>
          </a:prstGeom>
        </p:spPr>
        <p:txBody>
          <a:bodyPr lIns="45718" tIns="45718" rIns="45718" bIns="45718">
            <a:normAutofit fontScale="100000" lnSpcReduction="0"/>
          </a:bodyPr>
          <a:lstStyle>
            <a:lvl1pPr algn="l" defTabSz="749808">
              <a:defRPr sz="3600">
                <a:solidFill>
                  <a:srgbClr val="C00000"/>
                </a:solidFill>
              </a:defRPr>
            </a:lvl1pPr>
          </a:lstStyle>
          <a:p>
            <a:pPr/>
            <a:r>
              <a:t>Elliptic Curve Diffie Hellman (ECDH)</a:t>
            </a:r>
          </a:p>
        </p:txBody>
      </p:sp>
      <p:pic>
        <p:nvPicPr>
          <p:cNvPr id="177"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Elliptic Curve Diffie Hellman (ECDH)"/>
          <p:cNvSpPr txBox="1"/>
          <p:nvPr>
            <p:ph type="title" idx="4294967295"/>
          </p:nvPr>
        </p:nvSpPr>
        <p:spPr>
          <a:xfrm>
            <a:off x="-34926" y="19049"/>
            <a:ext cx="8710615" cy="649290"/>
          </a:xfrm>
          <a:prstGeom prst="rect">
            <a:avLst/>
          </a:prstGeom>
        </p:spPr>
        <p:txBody>
          <a:bodyPr lIns="45718" tIns="45718" rIns="45718" bIns="45718">
            <a:normAutofit fontScale="100000" lnSpcReduction="0"/>
          </a:bodyPr>
          <a:lstStyle>
            <a:lvl1pPr algn="l" defTabSz="749808">
              <a:defRPr sz="3600">
                <a:solidFill>
                  <a:srgbClr val="C00000"/>
                </a:solidFill>
              </a:defRPr>
            </a:lvl1pPr>
          </a:lstStyle>
          <a:p>
            <a:pPr/>
            <a:r>
              <a:t>Elliptic Curve Diffie Hellman (ECDH)</a:t>
            </a:r>
          </a:p>
        </p:txBody>
      </p:sp>
      <p:pic>
        <p:nvPicPr>
          <p:cNvPr id="180"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extLst/>
            </a:blip>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extLst/>
            </a:blip>
            <a:stretch>
              <a:fillRect/>
            </a:stretch>
          </p:blipFill>
          <p:spPr>
            <a:xfrm>
              <a:off x="0" y="-1"/>
              <a:ext cx="8836026" cy="469265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86"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89"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90" name="image.tif" descr="image.tif"/>
          <p:cNvPicPr>
            <a:picLocks noChangeAspect="1"/>
          </p:cNvPicPr>
          <p:nvPr/>
        </p:nvPicPr>
        <p:blipFill>
          <a:blip r:embed="rId2">
            <a:extLst/>
          </a:blip>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000">
                <a:solidFill>
                  <a:srgbClr val="C00000"/>
                </a:solidFill>
              </a:defRPr>
            </a:lvl1pPr>
          </a:lstStyle>
          <a:p>
            <a:pPr/>
            <a:r>
              <a:t>Key Exchange with Public Key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9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345"/>
          <p:cNvSpPr txBox="1"/>
          <p:nvPr>
            <p:ph type="title"/>
          </p:nvPr>
        </p:nvSpPr>
        <p:spPr>
          <a:prstGeom prst="rect">
            <a:avLst/>
          </a:prstGeom>
        </p:spPr>
        <p:txBody>
          <a:bodyPr/>
          <a:lstStyle/>
          <a:p>
            <a:pPr/>
            <a:r>
              <a:t>Trust Infrastructures</a:t>
            </a:r>
          </a:p>
        </p:txBody>
      </p:sp>
      <p:pic>
        <p:nvPicPr>
          <p:cNvPr id="197" name="Picture 2" descr="Picture 2"/>
          <p:cNvPicPr>
            <a:picLocks noChangeAspect="1"/>
          </p:cNvPicPr>
          <p:nvPr/>
        </p:nvPicPr>
        <p:blipFill>
          <a:blip r:embed="rId2">
            <a:extLst/>
          </a:blip>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345"/>
          <p:cNvSpPr txBox="1"/>
          <p:nvPr>
            <p:ph type="title"/>
          </p:nvPr>
        </p:nvSpPr>
        <p:spPr>
          <a:prstGeom prst="rect">
            <a:avLst/>
          </a:prstGeom>
        </p:spPr>
        <p:txBody>
          <a:bodyPr/>
          <a:lstStyle/>
          <a:p>
            <a:pPr/>
            <a:r>
              <a:t>Trust Infrastructures</a:t>
            </a:r>
          </a:p>
        </p:txBody>
      </p:sp>
      <p:pic>
        <p:nvPicPr>
          <p:cNvPr id="200" name="Picture 1" descr="Picture 1"/>
          <p:cNvPicPr>
            <a:picLocks noChangeAspect="1"/>
          </p:cNvPicPr>
          <p:nvPr/>
        </p:nvPicPr>
        <p:blipFill>
          <a:blip r:embed="rId2">
            <a:extLst/>
          </a:blip>
          <a:stretch>
            <a:fillRect/>
          </a:stretch>
        </p:blipFill>
        <p:spPr>
          <a:xfrm>
            <a:off x="3943350" y="285750"/>
            <a:ext cx="4507191" cy="5143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extLst/>
          </a:blip>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extLst/>
            </a:blip>
            <a:stretch>
              <a:fillRect/>
            </a:stretch>
          </p:blipFill>
          <p:spPr>
            <a:xfrm>
              <a:off x="76200" y="76200"/>
              <a:ext cx="6092033" cy="3874060"/>
            </a:xfrm>
            <a:prstGeom prst="rect">
              <a:avLst/>
            </a:prstGeom>
            <a:ln>
              <a:noFill/>
            </a:ln>
            <a:effectLst/>
          </p:spPr>
        </p:pic>
        <p:pic>
          <p:nvPicPr>
            <p:cNvPr id="62" name="Image" descr="Image"/>
            <p:cNvPicPr>
              <a:picLocks noChangeAspect="0"/>
            </p:cNvPicPr>
            <p:nvPr/>
          </p:nvPicPr>
          <p:blipFill>
            <a:blip r:embed="rId4">
              <a:extLst/>
            </a:blip>
            <a:stretch>
              <a:fillRect/>
            </a:stretch>
          </p:blipFill>
          <p:spPr>
            <a:xfrm>
              <a:off x="0" y="0"/>
              <a:ext cx="6244433" cy="4039160"/>
            </a:xfrm>
            <a:prstGeom prst="rect">
              <a:avLst/>
            </a:prstGeom>
            <a:effectLst/>
          </p:spPr>
        </p:pic>
      </p:grpSp>
      <p:sp>
        <p:nvSpPr>
          <p:cNvPr id="65" name="Crypto Wars"/>
          <p:cNvSpPr txBox="1"/>
          <p:nvPr>
            <p:ph type="title"/>
          </p:nvPr>
        </p:nvSpPr>
        <p:spPr>
          <a:xfrm>
            <a:off x="57608" y="315227"/>
            <a:ext cx="4436270" cy="365457"/>
          </a:xfrm>
          <a:prstGeom prst="rect">
            <a:avLst/>
          </a:prstGeom>
        </p:spPr>
        <p:txBody>
          <a:bodyPr/>
          <a:lstStyle>
            <a:lvl1pPr defTabSz="701040">
              <a:defRPr sz="2576"/>
            </a:lvl1pPr>
          </a:lstStyle>
          <a:p>
            <a:pPr/>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extLst/>
            </a:blip>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noChangeAspect="0"/>
            </p:cNvPicPr>
            <p:nvPr/>
          </p:nvPicPr>
          <p:blipFill>
            <a:blip r:embed="rId6">
              <a:extLst/>
            </a:blip>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extLst/>
            </a:blip>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noChangeAspect="0"/>
            </p:cNvPicPr>
            <p:nvPr/>
          </p:nvPicPr>
          <p:blipFill>
            <a:blip r:embed="rId8">
              <a:extLst/>
            </a:blip>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extLst/>
            </a:blip>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noChangeAspect="0"/>
            </p:cNvPicPr>
            <p:nvPr/>
          </p:nvPicPr>
          <p:blipFill>
            <a:blip r:embed="rId10">
              <a:extLst/>
            </a:blip>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extLst/>
            </a:blip>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noChangeAspect="0"/>
            </p:cNvPicPr>
            <p:nvPr/>
          </p:nvPicPr>
          <p:blipFill>
            <a:blip r:embed="rId12">
              <a:extLst/>
            </a:blip>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extLst/>
            </a:blip>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noChangeAspect="0"/>
            </p:cNvPicPr>
            <p:nvPr/>
          </p:nvPicPr>
          <p:blipFill>
            <a:blip r:embed="rId14">
              <a:extLst/>
            </a:blip>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extLst/>
            </a:blip>
            <a:stretch>
              <a:fillRect/>
            </a:stretch>
          </p:blipFill>
          <p:spPr>
            <a:xfrm>
              <a:off x="50800" y="50800"/>
              <a:ext cx="2480417" cy="4409630"/>
            </a:xfrm>
            <a:prstGeom prst="rect">
              <a:avLst/>
            </a:prstGeom>
            <a:ln>
              <a:noFill/>
            </a:ln>
            <a:effectLst/>
          </p:spPr>
        </p:pic>
        <p:pic>
          <p:nvPicPr>
            <p:cNvPr id="81" name="DOiBBuAW0AAr1te.jpg" descr="DOiBBuAW0AAr1te.jpg"/>
            <p:cNvPicPr>
              <a:picLocks noChangeAspect="0"/>
            </p:cNvPicPr>
            <p:nvPr/>
          </p:nvPicPr>
          <p:blipFill>
            <a:blip r:embed="rId16">
              <a:extLst/>
            </a:blip>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extLst/>
            </a:blip>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noChangeAspect="0"/>
            </p:cNvPicPr>
            <p:nvPr/>
          </p:nvPicPr>
          <p:blipFill>
            <a:blip r:embed="rId18">
              <a:extLst/>
            </a:blip>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extLst/>
            </a:blip>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noChangeAspect="0"/>
            </p:cNvPicPr>
            <p:nvPr/>
          </p:nvPicPr>
          <p:blipFill>
            <a:blip r:embed="rId20">
              <a:extLst/>
            </a:blip>
            <a:stretch>
              <a:fillRect/>
            </a:stretch>
          </p:blipFill>
          <p:spPr>
            <a:xfrm>
              <a:off x="0" y="0"/>
              <a:ext cx="5727458" cy="2927229"/>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 grpId="2"/>
      <p:bldP build="whole" bldLvl="1" animBg="1" rev="0" advAuto="0" spid="74" grpId="3"/>
      <p:bldP build="whole" bldLvl="1" animBg="1" rev="0" advAuto="0" spid="83" grpId="6"/>
      <p:bldP build="whole" bldLvl="1" animBg="1" rev="0" advAuto="0" spid="68" grpId="1"/>
      <p:bldP build="whole" bldLvl="1" animBg="1" rev="0" advAuto="0" spid="80" grpId="5"/>
      <p:bldP build="whole" bldLvl="1" animBg="1" rev="0" advAuto="0" spid="89" grpId="8"/>
      <p:bldP build="whole" bldLvl="1" animBg="1" rev="0" advAuto="0" spid="77" grpId="4"/>
      <p:bldP build="whole" bldLvl="1" animBg="1" rev="0" advAuto="0" spid="86" grpId="7"/>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345"/>
          <p:cNvSpPr txBox="1"/>
          <p:nvPr>
            <p:ph type="title"/>
          </p:nvPr>
        </p:nvSpPr>
        <p:spPr>
          <a:prstGeom prst="rect">
            <a:avLst/>
          </a:prstGeom>
        </p:spPr>
        <p:txBody>
          <a:bodyPr/>
          <a:lstStyle/>
          <a:p>
            <a:pPr/>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Link</a:t>
            </a:r>
          </a:p>
        </p:txBody>
      </p:sp>
      <p:pic>
        <p:nvPicPr>
          <p:cNvPr id="204" name="Picture 2" descr="Picture 2"/>
          <p:cNvPicPr>
            <a:picLocks noChangeAspect="1"/>
          </p:cNvPicPr>
          <p:nvPr/>
        </p:nvPicPr>
        <p:blipFill>
          <a:blip r:embed="rId3">
            <a:extLst/>
          </a:blip>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p>
          <a:p>
            <a:pPr defTabSz="762000">
              <a:defRPr sz="1400"/>
            </a:pPr>
            <a:r>
              <a:t>rnd = random.randint(1,2**128) </a:t>
            </a:r>
          </a:p>
          <a:p>
            <a:pPr defTabSz="762000">
              <a:defRPr sz="1400"/>
            </a:pPr>
            <a:r>
              <a:t>keyB= hashlib.md5(str(rnd)).digest() </a:t>
            </a:r>
          </a:p>
          <a:p>
            <a:pPr defTabSz="762000">
              <a:defRPr sz="1400"/>
            </a:pPr>
          </a:p>
          <a:p>
            <a:pPr defTabSz="762000">
              <a:defRPr sz="1400"/>
            </a:pPr>
            <a:r>
              <a:t>print 'Long-term Key Alice=',binascii.hexlify(keyA) </a:t>
            </a:r>
          </a:p>
          <a:p>
            <a:pPr defTabSz="762000">
              <a:defRPr sz="1400"/>
            </a:pPr>
            <a:r>
              <a:t>print 'Long-term Key Bob=',binascii.hexlify(keyB) </a:t>
            </a:r>
          </a:p>
          <a:p>
            <a:pPr defTabSz="762000">
              <a:defRPr sz="1400"/>
            </a:pPr>
          </a:p>
          <a:p>
            <a:pPr defTabSz="762000">
              <a:defRPr sz="1400"/>
            </a:pPr>
            <a:r>
              <a:t>rnd = random.randint(1,2**128) </a:t>
            </a:r>
          </a:p>
          <a:p>
            <a:pPr defTabSz="762000">
              <a:defRPr sz="1400"/>
            </a:p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p>
          <a:p>
            <a:pPr defTabSz="762000">
              <a:defRPr sz="1400"/>
            </a:pPr>
            <a:r>
              <a:t>print "Encrypted key sent to Alice:",binascii.hexlify(ya) </a:t>
            </a:r>
          </a:p>
          <a:p>
            <a:pPr defTabSz="762000">
              <a:defRPr sz="1400"/>
            </a:pPr>
            <a:r>
              <a:t>print "Encrypted key sent to Bob:",binascii.hexlify(yb) </a:t>
            </a:r>
          </a:p>
          <a:p>
            <a:pPr defTabSz="762000">
              <a:defRPr sz="1400"/>
            </a:p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2"/>
      <p:bldP build="whole" bldLvl="1" animBg="1" rev="0" advAuto="0" spid="205"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345"/>
          <p:cNvSpPr txBox="1"/>
          <p:nvPr>
            <p:ph type="title"/>
          </p:nvPr>
        </p:nvSpPr>
        <p:spPr>
          <a:prstGeom prst="rect">
            <a:avLst/>
          </a:prstGeom>
        </p:spPr>
        <p:txBody>
          <a:bodyPr/>
          <a:lstStyle/>
          <a:p>
            <a:pPr/>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Link</a:t>
            </a:r>
          </a:p>
        </p:txBody>
      </p:sp>
      <p:pic>
        <p:nvPicPr>
          <p:cNvPr id="210" name="Picture 2" descr="Picture 2"/>
          <p:cNvPicPr>
            <a:picLocks noChangeAspect="1"/>
          </p:cNvPicPr>
          <p:nvPr/>
        </p:nvPicPr>
        <p:blipFill>
          <a:blip r:embed="rId3">
            <a:extLst/>
          </a:blip>
          <a:stretch>
            <a:fillRect/>
          </a:stretch>
        </p:blipFill>
        <p:spPr>
          <a:xfrm>
            <a:off x="1849480" y="769844"/>
            <a:ext cx="6238428" cy="465940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213"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92" name="Body"/>
          <p:cNvSpPr txBox="1"/>
          <p:nvPr>
            <p:ph type="body" idx="4294967295"/>
          </p:nvPr>
        </p:nvSpPr>
        <p:spPr>
          <a:xfrm>
            <a:off x="457200" y="1092200"/>
            <a:ext cx="8229600" cy="3771900"/>
          </a:xfrm>
          <a:prstGeom prst="rect">
            <a:avLst/>
          </a:prstGeom>
        </p:spPr>
        <p:txBody>
          <a:bodyPr>
            <a:normAutofit fontScale="100000" lnSpcReduction="0"/>
          </a:bodyPr>
          <a:lstStyle/>
          <a:p>
            <a:pPr>
              <a:buChar char="•"/>
            </a:pPr>
          </a:p>
        </p:txBody>
      </p:sp>
      <p:pic>
        <p:nvPicPr>
          <p:cNvPr id="93" name="Image" descr="Image"/>
          <p:cNvPicPr>
            <a:picLocks noChangeAspect="1"/>
          </p:cNvPicPr>
          <p:nvPr/>
        </p:nvPicPr>
        <p:blipFill>
          <a:blip r:embed="rId2">
            <a:extLst/>
          </a:blip>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extLst/>
          </a:blip>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extLst/>
          </a:blip>
          <a:stretch>
            <a:fillRect/>
          </a:stretch>
        </p:blipFill>
        <p:spPr>
          <a:xfrm>
            <a:off x="3745323" y="3278050"/>
            <a:ext cx="6808377" cy="2322650"/>
          </a:xfrm>
          <a:prstGeom prst="rect">
            <a:avLst/>
          </a:prstGeom>
          <a:ln w="12700">
            <a:miter lim="400000"/>
          </a:ln>
        </p:spPr>
      </p:pic>
      <p:sp>
        <p:nvSpPr>
          <p:cNvPr id="96" name="Paper">
            <a:hlinkClick r:id="rId5" invalidUrl="" action="" tgtFrame="" tooltip="" history="1" highlightClick="0" endSnd="0"/>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lgn="ctr"/>
          </a:lstStyle>
          <a:p>
            <a:pPr/>
            <a:r>
              <a:t>Paper</a:t>
            </a:r>
          </a:p>
        </p:txBody>
      </p:sp>
      <p:pic>
        <p:nvPicPr>
          <p:cNvPr id="97" name="1*dJQ9YHXjWqgh2GnbAYmZHg.jpeg" descr="1*dJQ9YHXjWqgh2GnbAYmZHg.jpeg"/>
          <p:cNvPicPr>
            <a:picLocks noChangeAspect="1"/>
          </p:cNvPicPr>
          <p:nvPr/>
        </p:nvPicPr>
        <p:blipFill>
          <a:blip r:embed="rId6">
            <a:extLst/>
          </a:blip>
          <a:stretch>
            <a:fillRect/>
          </a:stretch>
        </p:blipFill>
        <p:spPr>
          <a:xfrm>
            <a:off x="6539471" y="1435661"/>
            <a:ext cx="2433134" cy="182647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00"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03"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4" name="image.png" descr="image.png"/>
          <p:cNvPicPr>
            <a:picLocks noChangeAspect="1"/>
          </p:cNvPicPr>
          <p:nvPr/>
        </p:nvPicPr>
        <p:blipFill>
          <a:blip r:embed="rId2">
            <a:extLst/>
          </a:blip>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07"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8" name="image.png" descr="image.png"/>
          <p:cNvPicPr>
            <a:picLocks noChangeAspect="1"/>
          </p:cNvPicPr>
          <p:nvPr/>
        </p:nvPicPr>
        <p:blipFill>
          <a:blip r:embed="rId2">
            <a:extLst/>
          </a:blip>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Key Exchange"/>
          <p:cNvSpPr txBox="1"/>
          <p:nvPr>
            <p:ph type="title" idx="4294967295"/>
          </p:nvPr>
        </p:nvSpPr>
        <p:spPr>
          <a:xfrm>
            <a:off x="0" y="-225425"/>
            <a:ext cx="8229600" cy="952500"/>
          </a:xfrm>
          <a:prstGeom prst="rect">
            <a:avLst/>
          </a:prstGeom>
        </p:spPr>
        <p:txBody>
          <a:bodyPr>
            <a:normAutofit fontScale="100000" lnSpcReduction="0"/>
          </a:bodyPr>
          <a:lstStyle>
            <a:lvl1pPr algn="l">
              <a:defRPr b="1" sz="2000">
                <a:solidFill>
                  <a:srgbClr val="C00000"/>
                </a:solidFill>
              </a:defRPr>
            </a:lvl1pPr>
          </a:lstStyle>
          <a:p>
            <a:pPr/>
            <a:r>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p:nvPr>
            <p:ph type="body" idx="4294967295"/>
          </p:nvPr>
        </p:nvSpPr>
        <p:spPr>
          <a:xfrm>
            <a:off x="0" y="481012"/>
            <a:ext cx="9118600" cy="3771901"/>
          </a:xfrm>
          <a:prstGeom prst="rect">
            <a:avLst/>
          </a:prstGeom>
        </p:spPr>
        <p:txBody>
          <a:bodyPr>
            <a:normAutofit fontScale="100000" lnSpcReduction="0"/>
          </a:bodyPr>
          <a:lstStyle/>
          <a:p>
            <a:pPr marL="291465" indent="-291465" defTabSz="777240">
              <a:spcBef>
                <a:spcPts val="400"/>
              </a:spcBef>
              <a:buChar char="•"/>
              <a:defRPr b="1" sz="2040"/>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b="1" sz="2040"/>
            </a:pPr>
            <a:r>
              <a:t>Eph</a:t>
            </a:r>
            <a:r>
              <a:t>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14"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5" name="image.tif" descr="image.tif"/>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